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2"/>
  </p:notesMasterIdLst>
  <p:handoutMasterIdLst>
    <p:handoutMasterId r:id="rId13"/>
  </p:handoutMasterIdLst>
  <p:sldIdLst>
    <p:sldId id="257" r:id="rId2"/>
    <p:sldId id="311" r:id="rId3"/>
    <p:sldId id="321" r:id="rId4"/>
    <p:sldId id="313" r:id="rId5"/>
    <p:sldId id="314" r:id="rId6"/>
    <p:sldId id="315" r:id="rId7"/>
    <p:sldId id="324" r:id="rId8"/>
    <p:sldId id="323" r:id="rId9"/>
    <p:sldId id="320" r:id="rId10"/>
    <p:sldId id="318" r:id="rId11"/>
  </p:sldIdLst>
  <p:sldSz cx="9144000" cy="6858000" type="screen4x3"/>
  <p:notesSz cx="6858000" cy="9144000"/>
  <p:defaultTextStyle>
    <a:defPPr>
      <a:defRPr lang="en-GB"/>
    </a:defPPr>
    <a:lvl1pPr algn="ctr" rtl="0" eaLnBrk="0" fontAlgn="base" hangingPunct="0">
      <a:spcBef>
        <a:spcPct val="50000"/>
      </a:spcBef>
      <a:spcAft>
        <a:spcPct val="0"/>
      </a:spcAft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bg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DE10"/>
    <a:srgbClr val="273C82"/>
    <a:srgbClr val="D02A42"/>
    <a:srgbClr val="B0B5B8"/>
    <a:srgbClr val="EFA200"/>
    <a:srgbClr val="000000"/>
    <a:srgbClr val="07A7CC"/>
    <a:srgbClr val="006B8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5" autoAdjust="0"/>
    <p:restoredTop sz="95841" autoAdjust="0"/>
  </p:normalViewPr>
  <p:slideViewPr>
    <p:cSldViewPr>
      <p:cViewPr>
        <p:scale>
          <a:sx n="70" d="100"/>
          <a:sy n="70" d="100"/>
        </p:scale>
        <p:origin x="162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r>
              <a:rPr lang="nb-NO"/>
              <a:t>Dette er en test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BE72F4E-4DF3-4F6E-94EA-3FBD08D9E0D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nb-NO"/>
              <a:t>Dette er en test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7DEC0EC-128B-4909-B012-841D7C94F27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Dette er en test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DEC0EC-128B-4909-B012-841D7C94F27B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Dette er en test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DEC0EC-128B-4909-B012-841D7C94F27B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70B7CA-2315-4F86-A6EE-C618D24EB9F7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7A332-EA18-4939-8CF1-E894412497FD}" type="datetime1">
              <a:rPr lang="nb-NO"/>
              <a:pPr>
                <a:defRPr/>
              </a:pPr>
              <a:t>18.11.2010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tel, tekst og utkli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utklipp 3"/>
          <p:cNvSpPr>
            <a:spLocks noGrp="1"/>
          </p:cNvSpPr>
          <p:nvPr>
            <p:ph type="clipArt" sz="half" idx="2"/>
          </p:nvPr>
        </p:nvSpPr>
        <p:spPr>
          <a:xfrm>
            <a:off x="4648200" y="1676400"/>
            <a:ext cx="38100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nb-NO" noProof="0" smtClean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7848600" y="100013"/>
            <a:ext cx="1228725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4FC08-F83F-4F32-B428-DE91404BCD1A}" type="datetime1">
              <a:rPr lang="nb-NO"/>
              <a:pPr>
                <a:defRPr/>
              </a:pPr>
              <a:t>18.11.2010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17B5D-D619-408C-8891-7D95A1A75CE1}" type="datetime1">
              <a:rPr lang="nb-NO"/>
              <a:pPr>
                <a:defRPr/>
              </a:pPr>
              <a:t>18.11.2010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geoikt_900pxl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00686" y="6215082"/>
            <a:ext cx="1829032" cy="504000"/>
          </a:xfrm>
          <a:prstGeom prst="rect">
            <a:avLst/>
          </a:prstGeom>
        </p:spPr>
      </p:pic>
      <p:sp>
        <p:nvSpPr>
          <p:cNvPr id="102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858148" y="-24"/>
            <a:ext cx="1228725" cy="2857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nb-NO" sz="1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6284F51-FFDC-4FF8-A718-2FE3D623637C}" type="datetime1">
              <a:rPr lang="nb-NO" smtClean="0"/>
              <a:pPr>
                <a:defRPr/>
              </a:pPr>
              <a:t>18.11.2010</a:t>
            </a:fld>
            <a:endParaRPr lang="nb-NO" dirty="0" smtClean="0"/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304800" y="1524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43040" name="Text Box 32"/>
          <p:cNvSpPr txBox="1">
            <a:spLocks noChangeArrowheads="1"/>
          </p:cNvSpPr>
          <p:nvPr/>
        </p:nvSpPr>
        <p:spPr bwMode="auto">
          <a:xfrm>
            <a:off x="387350" y="6573838"/>
            <a:ext cx="1346200" cy="1381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nb-NO" dirty="0">
                <a:solidFill>
                  <a:srgbClr val="006B84"/>
                </a:solidFill>
              </a:rPr>
              <a:t>Geomatikk </a:t>
            </a:r>
            <a:r>
              <a:rPr lang="nb-NO" dirty="0" smtClean="0">
                <a:solidFill>
                  <a:srgbClr val="006B84"/>
                </a:solidFill>
              </a:rPr>
              <a:t>IKT AS ©</a:t>
            </a:r>
            <a:endParaRPr lang="nb-NO" dirty="0">
              <a:solidFill>
                <a:srgbClr val="006B84"/>
              </a:solidFill>
            </a:endParaRPr>
          </a:p>
        </p:txBody>
      </p:sp>
      <p:sp>
        <p:nvSpPr>
          <p:cNvPr id="43041" name="Rectangle 33"/>
          <p:cNvSpPr>
            <a:spLocks noChangeArrowheads="1"/>
          </p:cNvSpPr>
          <p:nvPr/>
        </p:nvSpPr>
        <p:spPr bwMode="auto">
          <a:xfrm>
            <a:off x="304800" y="4572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43042" name="Rectangle 34"/>
          <p:cNvSpPr>
            <a:spLocks noChangeArrowheads="1"/>
          </p:cNvSpPr>
          <p:nvPr/>
        </p:nvSpPr>
        <p:spPr bwMode="auto">
          <a:xfrm>
            <a:off x="304800" y="7620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304800" y="10668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304800" y="152400"/>
            <a:ext cx="0" cy="6553200"/>
          </a:xfrm>
          <a:prstGeom prst="line">
            <a:avLst/>
          </a:prstGeom>
          <a:noFill/>
          <a:ln w="19050" cap="sq">
            <a:solidFill>
              <a:srgbClr val="C6DE1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3045" name="Rectangle 37"/>
          <p:cNvSpPr>
            <a:spLocks noChangeArrowheads="1"/>
          </p:cNvSpPr>
          <p:nvPr/>
        </p:nvSpPr>
        <p:spPr bwMode="auto">
          <a:xfrm>
            <a:off x="152400" y="56388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43046" name="Rectangle 38"/>
          <p:cNvSpPr>
            <a:spLocks noChangeArrowheads="1"/>
          </p:cNvSpPr>
          <p:nvPr/>
        </p:nvSpPr>
        <p:spPr bwMode="auto">
          <a:xfrm>
            <a:off x="152400" y="59436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43047" name="Rectangle 39"/>
          <p:cNvSpPr>
            <a:spLocks noChangeArrowheads="1"/>
          </p:cNvSpPr>
          <p:nvPr/>
        </p:nvSpPr>
        <p:spPr bwMode="auto">
          <a:xfrm>
            <a:off x="152400" y="62484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43048" name="Rectangle 40"/>
          <p:cNvSpPr>
            <a:spLocks noChangeArrowheads="1"/>
          </p:cNvSpPr>
          <p:nvPr/>
        </p:nvSpPr>
        <p:spPr bwMode="auto">
          <a:xfrm>
            <a:off x="152400" y="6553200"/>
            <a:ext cx="152400" cy="152400"/>
          </a:xfrm>
          <a:prstGeom prst="rect">
            <a:avLst/>
          </a:prstGeom>
          <a:solidFill>
            <a:srgbClr val="C6DE10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9" name="Plassholder for bunntekst 18"/>
          <p:cNvSpPr>
            <a:spLocks noGrp="1"/>
          </p:cNvSpPr>
          <p:nvPr>
            <p:ph type="ftr" sz="quarter" idx="3"/>
          </p:nvPr>
        </p:nvSpPr>
        <p:spPr>
          <a:xfrm>
            <a:off x="5286380" y="0"/>
            <a:ext cx="28956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Tittel på foredrag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hlink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SzPct val="120000"/>
        <a:buFont typeface="Arial" pitchFamily="34" charset="0"/>
        <a:buChar char="•"/>
        <a:defRPr kumimoji="1" sz="20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SzPct val="120000"/>
        <a:buFont typeface="Arial" pitchFamily="34" charset="0"/>
        <a:buChar char="•"/>
        <a:defRPr kumimoji="1" sz="2000">
          <a:solidFill>
            <a:schemeClr val="hlink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SzPct val="120000"/>
        <a:buFont typeface="Arial" pitchFamily="34" charset="0"/>
        <a:buChar char="•"/>
        <a:defRPr kumimoji="1" sz="2000">
          <a:solidFill>
            <a:schemeClr val="hlink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SzPct val="120000"/>
        <a:buFont typeface="Arial" pitchFamily="34" charset="0"/>
        <a:buChar char="•"/>
        <a:defRPr kumimoji="1" sz="2000">
          <a:solidFill>
            <a:schemeClr val="hlink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SzPct val="120000"/>
        <a:buFont typeface="Arial" pitchFamily="34" charset="0"/>
        <a:buChar char="•"/>
        <a:defRPr kumimoji="1" sz="2000">
          <a:solidFill>
            <a:schemeClr val="hlink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Font typeface="Wingdings" pitchFamily="2" charset="2"/>
        <a:buChar char="§"/>
        <a:defRPr kumimoji="1">
          <a:solidFill>
            <a:schemeClr val="hlink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Font typeface="Wingdings" pitchFamily="2" charset="2"/>
        <a:buChar char="§"/>
        <a:defRPr kumimoji="1">
          <a:solidFill>
            <a:schemeClr val="hlink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Font typeface="Wingdings" pitchFamily="2" charset="2"/>
        <a:buChar char="§"/>
        <a:defRPr kumimoji="1">
          <a:solidFill>
            <a:schemeClr val="hlink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6DE10"/>
        </a:buClr>
        <a:buFont typeface="Wingdings" pitchFamily="2" charset="2"/>
        <a:buChar char="§"/>
        <a:defRPr kumimoji="1">
          <a:solidFill>
            <a:schemeClr val="hlink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66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Plassholder for dato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CB5427B-745E-4DF3-AAC0-441FE5C064C8}" type="datetime1">
              <a:rPr lang="nb-NO" smtClean="0"/>
              <a:pPr/>
              <a:t>18.11.2010</a:t>
            </a:fld>
            <a:endParaRPr lang="nb-NO" smtClean="0"/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0" y="3865252"/>
            <a:ext cx="8820150" cy="212365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/>
            <a:r>
              <a:rPr lang="nb-NO" sz="4000" b="1" dirty="0" smtClean="0">
                <a:solidFill>
                  <a:srgbClr val="C6DE10"/>
                </a:solidFill>
              </a:rPr>
              <a:t>SOA -Service Oriented  Architecture </a:t>
            </a:r>
            <a:r>
              <a:rPr lang="nb-NO" sz="2800" b="1" dirty="0" smtClean="0">
                <a:solidFill>
                  <a:srgbClr val="C6DE10"/>
                </a:solidFill>
              </a:rPr>
              <a:t> Relevant for Land Information Systems ?</a:t>
            </a:r>
            <a:r>
              <a:rPr lang="nb-NO" sz="3200" b="1" dirty="0" smtClean="0">
                <a:solidFill>
                  <a:srgbClr val="C6DE10"/>
                </a:solidFill>
              </a:rPr>
              <a:t>  </a:t>
            </a:r>
            <a:endParaRPr lang="nb-NO" sz="4000" b="1" dirty="0" smtClean="0">
              <a:solidFill>
                <a:srgbClr val="C6DE10"/>
              </a:solidFill>
            </a:endParaRPr>
          </a:p>
          <a:p>
            <a:pPr algn="r"/>
            <a:endParaRPr lang="nb-NO" sz="4000" b="1" dirty="0">
              <a:solidFill>
                <a:srgbClr val="C6DE10"/>
              </a:solidFill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0" y="5000636"/>
            <a:ext cx="8667750" cy="1231106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nb-NO" sz="2000" b="1" dirty="0" smtClean="0">
                <a:solidFill>
                  <a:srgbClr val="C6DE10"/>
                </a:solidFill>
              </a:rPr>
              <a:t>A PRACTICLE EXAMPLE : Armenian Real Property Information System </a:t>
            </a:r>
          </a:p>
          <a:p>
            <a:pPr algn="r"/>
            <a:r>
              <a:rPr lang="nb-NO" sz="1800" dirty="0" smtClean="0">
                <a:solidFill>
                  <a:srgbClr val="C6DE10"/>
                </a:solidFill>
              </a:rPr>
              <a:t>Steinar Høseggen, Geomatikk IKT AS</a:t>
            </a:r>
          </a:p>
          <a:p>
            <a:pPr algn="r"/>
            <a:r>
              <a:rPr lang="nb-NO" sz="1800" u="sng" dirty="0" smtClean="0"/>
              <a:t>steinar.hoseggen@geomatikk.no</a:t>
            </a:r>
            <a:endParaRPr lang="nb-NO" sz="18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8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nb-NO" sz="3600" dirty="0" smtClean="0"/>
              <a:t>Steinar Høseggen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340768"/>
            <a:ext cx="8001056" cy="5239484"/>
          </a:xfrm>
        </p:spPr>
        <p:txBody>
          <a:bodyPr/>
          <a:lstStyle/>
          <a:p>
            <a:r>
              <a:rPr lang="en-GB" dirty="0" err="1" smtClean="0"/>
              <a:t>M.Sc</a:t>
            </a:r>
            <a:r>
              <a:rPr lang="en-GB" dirty="0" smtClean="0"/>
              <a:t> in Computer Science /Information</a:t>
            </a:r>
            <a:r>
              <a:rPr lang="nb-NO" dirty="0" smtClean="0"/>
              <a:t> Technology, University of Trondheim, Norway</a:t>
            </a:r>
          </a:p>
          <a:p>
            <a:endParaRPr lang="nb-NO" dirty="0" smtClean="0"/>
          </a:p>
          <a:p>
            <a:r>
              <a:rPr lang="nb-NO" dirty="0" smtClean="0"/>
              <a:t>30 years experience in System development</a:t>
            </a:r>
          </a:p>
          <a:p>
            <a:pPr lvl="2"/>
            <a:r>
              <a:rPr lang="nb-NO" sz="1800" dirty="0" smtClean="0"/>
              <a:t>Utility Mapping and Information System</a:t>
            </a:r>
          </a:p>
          <a:p>
            <a:pPr lvl="2"/>
            <a:r>
              <a:rPr lang="nb-NO" sz="1800" dirty="0" smtClean="0"/>
              <a:t>Real Property Information System</a:t>
            </a:r>
          </a:p>
          <a:p>
            <a:pPr lvl="2"/>
            <a:r>
              <a:rPr lang="nb-NO" sz="1800" dirty="0" smtClean="0"/>
              <a:t>Restrictions and Regulation Information Systems</a:t>
            </a:r>
            <a:endParaRPr lang="nb-NO" sz="1800" dirty="0" smtClean="0"/>
          </a:p>
          <a:p>
            <a:pPr lvl="2"/>
            <a:r>
              <a:rPr lang="nb-NO" sz="1800" dirty="0" smtClean="0"/>
              <a:t>Road Network and Trafic  Systems</a:t>
            </a:r>
          </a:p>
          <a:p>
            <a:pPr lvl="2"/>
            <a:endParaRPr lang="nb-NO" sz="1800" dirty="0" smtClean="0"/>
          </a:p>
          <a:p>
            <a:r>
              <a:rPr lang="nb-NO" dirty="0" smtClean="0"/>
              <a:t>Standardization</a:t>
            </a:r>
          </a:p>
          <a:p>
            <a:pPr lvl="2"/>
            <a:r>
              <a:rPr lang="nb-NO" sz="1800" dirty="0" smtClean="0"/>
              <a:t>ISO 19100 Geographic Information/ Geomatics</a:t>
            </a:r>
          </a:p>
          <a:p>
            <a:pPr lvl="3"/>
            <a:r>
              <a:rPr lang="nb-NO" sz="1800" dirty="0" smtClean="0"/>
              <a:t>Project leader and author of </a:t>
            </a:r>
            <a:r>
              <a:rPr lang="nb-NO" sz="1800" i="1" dirty="0" smtClean="0"/>
              <a:t>ISO 19109 Rules for Application Schema</a:t>
            </a:r>
          </a:p>
          <a:p>
            <a:pPr lvl="2"/>
            <a:r>
              <a:rPr lang="nb-NO" sz="1800" dirty="0" smtClean="0"/>
              <a:t>Standards in Norway</a:t>
            </a:r>
          </a:p>
          <a:p>
            <a:pPr lvl="3"/>
            <a:r>
              <a:rPr lang="nb-NO" sz="1800" dirty="0" smtClean="0"/>
              <a:t>GeoIntegration</a:t>
            </a:r>
          </a:p>
          <a:p>
            <a:endParaRPr lang="nb-NO" sz="900" dirty="0" smtClean="0"/>
          </a:p>
          <a:p>
            <a:pPr lvl="2">
              <a:buNone/>
            </a:pPr>
            <a:endParaRPr lang="nb-NO" sz="2400" dirty="0" smtClean="0"/>
          </a:p>
          <a:p>
            <a:endParaRPr lang="nb-NO" sz="2400" dirty="0" smtClean="0"/>
          </a:p>
          <a:p>
            <a:pPr lvl="1"/>
            <a:endParaRPr lang="nb-NO" sz="9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nb-NO" sz="3600" dirty="0" smtClean="0"/>
              <a:t>Norwegian Mapping Authority 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340768"/>
            <a:ext cx="8001056" cy="5239484"/>
          </a:xfrm>
        </p:spPr>
        <p:txBody>
          <a:bodyPr/>
          <a:lstStyle/>
          <a:p>
            <a:r>
              <a:rPr lang="nb-NO" sz="2400" dirty="0" smtClean="0"/>
              <a:t>operating well functioning </a:t>
            </a:r>
            <a:r>
              <a:rPr lang="nb-NO" sz="2400" b="1" dirty="0" smtClean="0"/>
              <a:t>centralized </a:t>
            </a:r>
            <a:r>
              <a:rPr lang="nb-NO" sz="2400" dirty="0" smtClean="0"/>
              <a:t>cadastre and land registration systems in Norway</a:t>
            </a:r>
          </a:p>
          <a:p>
            <a:pPr lvl="1"/>
            <a:r>
              <a:rPr lang="nb-NO" dirty="0" smtClean="0"/>
              <a:t>integrated with NSDI</a:t>
            </a:r>
          </a:p>
          <a:p>
            <a:pPr lvl="1"/>
            <a:endParaRPr lang="nb-NO" sz="2400" dirty="0" smtClean="0"/>
          </a:p>
          <a:p>
            <a:r>
              <a:rPr lang="nb-NO" sz="2400" dirty="0" smtClean="0"/>
              <a:t>supervisior for and assisting several countries within Cadastre, Real Property and Mapping based on Norwegian funding </a:t>
            </a:r>
          </a:p>
          <a:p>
            <a:pPr lvl="1"/>
            <a:r>
              <a:rPr lang="nb-NO" sz="1800" dirty="0" smtClean="0"/>
              <a:t>&gt; 20 projects in West Balkan and post Soviet countries</a:t>
            </a:r>
          </a:p>
          <a:p>
            <a:endParaRPr lang="nb-NO" sz="2400" dirty="0" smtClean="0"/>
          </a:p>
          <a:p>
            <a:r>
              <a:rPr lang="nb-NO" sz="2400" dirty="0" smtClean="0"/>
              <a:t>EXAMPLES</a:t>
            </a:r>
          </a:p>
          <a:p>
            <a:pPr lvl="1"/>
            <a:r>
              <a:rPr lang="nb-NO" dirty="0" smtClean="0"/>
              <a:t>KCLIS – Kosovo Cadastre Land Information System</a:t>
            </a:r>
            <a:endParaRPr lang="nb-NO" sz="1800" dirty="0" smtClean="0"/>
          </a:p>
          <a:p>
            <a:pPr lvl="1"/>
            <a:r>
              <a:rPr lang="nb-NO" dirty="0" smtClean="0"/>
              <a:t>ARPIS – Armenian Real Property Information System</a:t>
            </a:r>
          </a:p>
          <a:p>
            <a:pPr lvl="1"/>
            <a:endParaRPr lang="nb-NO" dirty="0" smtClean="0"/>
          </a:p>
          <a:p>
            <a:pPr lvl="1"/>
            <a:endParaRPr lang="nb-NO" sz="2800" dirty="0" smtClean="0"/>
          </a:p>
          <a:p>
            <a:pPr lvl="1"/>
            <a:endParaRPr lang="nb-NO" sz="10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1560" y="332656"/>
            <a:ext cx="8532440" cy="1143000"/>
          </a:xfrm>
        </p:spPr>
        <p:txBody>
          <a:bodyPr/>
          <a:lstStyle/>
          <a:p>
            <a:r>
              <a:rPr lang="nb-NO" sz="2400" dirty="0" smtClean="0"/>
              <a:t>..a new real property information system in </a:t>
            </a:r>
            <a:r>
              <a:rPr lang="nb-NO" sz="3600" dirty="0" smtClean="0"/>
              <a:t>ARMENIA</a:t>
            </a:r>
            <a:br>
              <a:rPr lang="nb-NO" sz="3600" dirty="0" smtClean="0"/>
            </a:br>
            <a:r>
              <a:rPr lang="nb-NO" sz="3600" dirty="0" smtClean="0"/>
              <a:t> </a:t>
            </a:r>
            <a:endParaRPr lang="nb-NO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7544" y="1618516"/>
            <a:ext cx="8532440" cy="5239484"/>
          </a:xfrm>
        </p:spPr>
        <p:txBody>
          <a:bodyPr/>
          <a:lstStyle/>
          <a:p>
            <a:r>
              <a:rPr lang="nb-NO" sz="2800" dirty="0" smtClean="0"/>
              <a:t>Objective</a:t>
            </a:r>
            <a:endParaRPr lang="nb-NO" dirty="0" smtClean="0"/>
          </a:p>
          <a:p>
            <a:pPr lvl="1"/>
            <a:r>
              <a:rPr lang="en-US" dirty="0" smtClean="0"/>
              <a:t>To establish a well-functioning and transparent registration system for securing land ownership and supporting financing and lending through the use of real property as security for loans. In addition, to establish a system for provision of property maps and other maps</a:t>
            </a:r>
          </a:p>
          <a:p>
            <a:pPr lvl="1">
              <a:buNone/>
            </a:pPr>
            <a:r>
              <a:rPr lang="en-US" sz="1000" dirty="0" smtClean="0"/>
              <a:t> </a:t>
            </a:r>
          </a:p>
          <a:p>
            <a:r>
              <a:rPr lang="nb-NO" sz="2800" dirty="0" smtClean="0"/>
              <a:t>Grants</a:t>
            </a:r>
          </a:p>
          <a:p>
            <a:pPr lvl="1"/>
            <a:r>
              <a:rPr lang="en-GB" dirty="0" smtClean="0"/>
              <a:t>The Norwegian Ministry of Foreign Affairs, on behalf of the Norwegian Government, has allocated a grant towards the Project</a:t>
            </a:r>
          </a:p>
          <a:p>
            <a:pPr lvl="1"/>
            <a:endParaRPr lang="en-GB" sz="1000" dirty="0" smtClean="0"/>
          </a:p>
          <a:p>
            <a:r>
              <a:rPr lang="nb-NO" sz="2800" dirty="0" smtClean="0"/>
              <a:t>Implementation</a:t>
            </a:r>
          </a:p>
          <a:p>
            <a:pPr lvl="1"/>
            <a:r>
              <a:rPr lang="en-GB" dirty="0" smtClean="0"/>
              <a:t>International tender</a:t>
            </a:r>
            <a:endParaRPr lang="nb-NO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381000"/>
            <a:ext cx="8458200" cy="1143000"/>
          </a:xfrm>
        </p:spPr>
        <p:txBody>
          <a:bodyPr/>
          <a:lstStyle/>
          <a:p>
            <a:r>
              <a:rPr lang="nb-NO" sz="2400" dirty="0" smtClean="0"/>
              <a:t>..a new real property information system in </a:t>
            </a:r>
            <a:r>
              <a:rPr lang="nb-NO" sz="3600" dirty="0" smtClean="0"/>
              <a:t>ARMENIA The Vision </a:t>
            </a:r>
            <a:endParaRPr lang="nb-NO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  <p:sp>
        <p:nvSpPr>
          <p:cNvPr id="37" name="Rounded Rectangular Callout 36"/>
          <p:cNvSpPr/>
          <p:nvPr/>
        </p:nvSpPr>
        <p:spPr bwMode="auto">
          <a:xfrm>
            <a:off x="6372200" y="3068960"/>
            <a:ext cx="914400" cy="612648"/>
          </a:xfrm>
          <a:prstGeom prst="wedgeRoundRectCallout">
            <a:avLst/>
          </a:prstGeom>
          <a:noFill/>
          <a:ln w="12700" cap="sq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9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66204" y="5517232"/>
            <a:ext cx="2920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ro</a:t>
            </a:r>
            <a:endParaRPr lang="nb-NO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88840"/>
            <a:ext cx="7632847" cy="426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 bwMode="auto">
          <a:xfrm>
            <a:off x="7020272" y="3573016"/>
            <a:ext cx="1944216" cy="2448272"/>
          </a:xfrm>
          <a:prstGeom prst="wedgeRoundRectCallout">
            <a:avLst>
              <a:gd name="adj1" fmla="val -117185"/>
              <a:gd name="adj2" fmla="val 27840"/>
              <a:gd name="adj3" fmla="val 16667"/>
            </a:avLst>
          </a:prstGeom>
          <a:noFill/>
          <a:ln w="12700" cap="sq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Cadastre objects</a:t>
            </a:r>
          </a:p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 </a:t>
            </a:r>
            <a:r>
              <a:rPr lang="nb-NO" sz="1600" dirty="0" smtClean="0">
                <a:solidFill>
                  <a:schemeClr val="bg2"/>
                </a:solidFill>
              </a:rPr>
              <a:t>- </a:t>
            </a:r>
            <a:r>
              <a:rPr lang="nb-NO" sz="1400" dirty="0" smtClean="0">
                <a:solidFill>
                  <a:schemeClr val="bg2"/>
                </a:solidFill>
              </a:rPr>
              <a:t>Textual </a:t>
            </a:r>
            <a:r>
              <a:rPr lang="nb-NO" sz="1400" dirty="0" smtClean="0">
                <a:solidFill>
                  <a:schemeClr val="bg2"/>
                </a:solidFill>
              </a:rPr>
              <a:t>data</a:t>
            </a:r>
          </a:p>
          <a:p>
            <a:pPr algn="l">
              <a:spcBef>
                <a:spcPts val="0"/>
              </a:spcBef>
            </a:pPr>
            <a:r>
              <a:rPr lang="nb-NO" sz="1400" dirty="0" smtClean="0">
                <a:solidFill>
                  <a:schemeClr val="bg2"/>
                </a:solidFill>
              </a:rPr>
              <a:t> </a:t>
            </a:r>
            <a:r>
              <a:rPr lang="nb-NO" sz="1400" dirty="0" smtClean="0">
                <a:solidFill>
                  <a:schemeClr val="bg2"/>
                </a:solidFill>
              </a:rPr>
              <a:t>- Graphical data</a:t>
            </a:r>
            <a:endParaRPr lang="nb-NO" sz="1400" dirty="0" smtClean="0">
              <a:solidFill>
                <a:schemeClr val="bg2"/>
              </a:solidFill>
            </a:endParaRPr>
          </a:p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Rights</a:t>
            </a:r>
          </a:p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Rightholders</a:t>
            </a:r>
          </a:p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Restrictions</a:t>
            </a:r>
          </a:p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Valuation</a:t>
            </a:r>
          </a:p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Applications</a:t>
            </a:r>
          </a:p>
          <a:p>
            <a:pPr algn="l">
              <a:spcBef>
                <a:spcPts val="0"/>
              </a:spcBef>
            </a:pPr>
            <a:r>
              <a:rPr lang="nb-NO" sz="1600" dirty="0" smtClean="0">
                <a:solidFill>
                  <a:schemeClr val="bg2"/>
                </a:solidFill>
              </a:rPr>
              <a:t>Documents</a:t>
            </a:r>
            <a:endParaRPr lang="nb-NO" sz="1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381000"/>
            <a:ext cx="8458200" cy="1143000"/>
          </a:xfrm>
        </p:spPr>
        <p:txBody>
          <a:bodyPr/>
          <a:lstStyle/>
          <a:p>
            <a:r>
              <a:rPr lang="nb-NO" sz="2400" dirty="0" smtClean="0"/>
              <a:t>..a new real property information system in </a:t>
            </a:r>
            <a:r>
              <a:rPr lang="nb-NO" sz="3600" dirty="0" smtClean="0"/>
              <a:t>ARMENIA The Vision </a:t>
            </a:r>
            <a:endParaRPr lang="nb-NO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  <p:sp>
        <p:nvSpPr>
          <p:cNvPr id="37" name="Rounded Rectangular Callout 36"/>
          <p:cNvSpPr/>
          <p:nvPr/>
        </p:nvSpPr>
        <p:spPr bwMode="auto">
          <a:xfrm>
            <a:off x="6372200" y="3068960"/>
            <a:ext cx="914400" cy="612648"/>
          </a:xfrm>
          <a:prstGeom prst="wedgeRoundRectCallout">
            <a:avLst/>
          </a:prstGeom>
          <a:noFill/>
          <a:ln w="12700" cap="sq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9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66204" y="5517232"/>
            <a:ext cx="2920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ro</a:t>
            </a:r>
            <a:endParaRPr lang="nb-NO" dirty="0"/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1043608" y="1700808"/>
            <a:ext cx="6912768" cy="4176464"/>
          </a:xfrm>
          <a:solidFill>
            <a:schemeClr val="bg1"/>
          </a:solidFill>
        </p:spPr>
        <p:txBody>
          <a:bodyPr/>
          <a:lstStyle/>
          <a:p>
            <a:r>
              <a:rPr lang="nb-NO" b="1" dirty="0" smtClean="0">
                <a:solidFill>
                  <a:schemeClr val="tx1"/>
                </a:solidFill>
              </a:rPr>
              <a:t>is NOT a special Armenian Vision</a:t>
            </a:r>
          </a:p>
          <a:p>
            <a:pPr lvl="1"/>
            <a:r>
              <a:rPr lang="nb-NO" sz="1600" dirty="0" smtClean="0">
                <a:solidFill>
                  <a:schemeClr val="tx1"/>
                </a:solidFill>
              </a:rPr>
              <a:t>during last 10-15 years, many countries have been developing similar systems 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experience shows that these projects do not have a high success rate</a:t>
            </a:r>
            <a:endParaRPr lang="nb-NO" sz="1600" dirty="0" smtClean="0">
              <a:solidFill>
                <a:schemeClr val="tx1"/>
              </a:solidFill>
            </a:endParaRPr>
          </a:p>
          <a:p>
            <a:r>
              <a:rPr lang="nb-NO" b="1" dirty="0" smtClean="0">
                <a:solidFill>
                  <a:schemeClr val="tx1"/>
                </a:solidFill>
              </a:rPr>
              <a:t>Question: Why have many countries NOT succeeded </a:t>
            </a:r>
            <a:r>
              <a:rPr lang="nb-NO" dirty="0" smtClean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Stand-alone systems with self-contained, proprietary software?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Software constrained to a single hardware environment?</a:t>
            </a:r>
            <a:endParaRPr lang="nb-NO" sz="1600" dirty="0" smtClean="0">
              <a:solidFill>
                <a:schemeClr val="tx1"/>
              </a:solidFill>
            </a:endParaRPr>
          </a:p>
          <a:p>
            <a:pPr lvl="1"/>
            <a:r>
              <a:rPr lang="nb-NO" sz="1600" dirty="0" smtClean="0">
                <a:solidFill>
                  <a:schemeClr val="tx1"/>
                </a:solidFill>
              </a:rPr>
              <a:t>System complexity ?</a:t>
            </a:r>
          </a:p>
          <a:p>
            <a:pPr lvl="1"/>
            <a:r>
              <a:rPr lang="nb-NO" sz="1600" dirty="0" smtClean="0">
                <a:solidFill>
                  <a:schemeClr val="tx1"/>
                </a:solidFill>
              </a:rPr>
              <a:t>Huge amount of data?</a:t>
            </a:r>
          </a:p>
          <a:p>
            <a:pPr lvl="1"/>
            <a:r>
              <a:rPr lang="nb-NO" sz="1600" dirty="0" smtClean="0">
                <a:solidFill>
                  <a:schemeClr val="tx1"/>
                </a:solidFill>
              </a:rPr>
              <a:t>Integration of different system technologies ?</a:t>
            </a:r>
          </a:p>
          <a:p>
            <a:pPr lvl="1"/>
            <a:r>
              <a:rPr lang="nb-NO" sz="1600" dirty="0" smtClean="0">
                <a:solidFill>
                  <a:schemeClr val="tx1"/>
                </a:solidFill>
              </a:rPr>
              <a:t>Out-dated technology?</a:t>
            </a:r>
          </a:p>
          <a:p>
            <a:pPr lvl="1"/>
            <a:r>
              <a:rPr lang="nb-NO" sz="1600" dirty="0" smtClean="0">
                <a:solidFill>
                  <a:schemeClr val="tx1"/>
                </a:solidFill>
              </a:rPr>
              <a:t>Seperate stand-alone system ?</a:t>
            </a:r>
          </a:p>
          <a:p>
            <a:pPr lvl="1"/>
            <a:r>
              <a:rPr lang="nb-NO" sz="1600" dirty="0" smtClean="0">
                <a:solidFill>
                  <a:schemeClr val="tx1"/>
                </a:solidFill>
              </a:rPr>
              <a:t>....... ?</a:t>
            </a:r>
          </a:p>
          <a:p>
            <a:r>
              <a:rPr lang="nb-NO" b="1" dirty="0" smtClean="0">
                <a:solidFill>
                  <a:schemeClr val="tx1"/>
                </a:solidFill>
              </a:rPr>
              <a:t>Can a new approach on System Architecture lead to success ?</a:t>
            </a:r>
          </a:p>
          <a:p>
            <a:pPr lvl="1">
              <a:buNone/>
            </a:pPr>
            <a:endParaRPr lang="nb-NO" dirty="0" smtClean="0">
              <a:solidFill>
                <a:schemeClr val="tx1"/>
              </a:solidFill>
            </a:endParaRPr>
          </a:p>
          <a:p>
            <a:pPr lvl="1"/>
            <a:endParaRPr lang="nb-NO" dirty="0" smtClean="0">
              <a:solidFill>
                <a:schemeClr val="tx1"/>
              </a:solidFill>
            </a:endParaRPr>
          </a:p>
          <a:p>
            <a:pPr lvl="1"/>
            <a:endParaRPr lang="nb-NO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Line 1051"/>
          <p:cNvSpPr>
            <a:spLocks noChangeShapeType="1"/>
          </p:cNvSpPr>
          <p:nvPr/>
        </p:nvSpPr>
        <p:spPr bwMode="auto">
          <a:xfrm flipH="1">
            <a:off x="6516216" y="2060848"/>
            <a:ext cx="138113" cy="100806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nb-NO"/>
          </a:p>
        </p:txBody>
      </p:sp>
      <p:sp>
        <p:nvSpPr>
          <p:cNvPr id="4110" name="Text Box 1052"/>
          <p:cNvSpPr txBox="1">
            <a:spLocks noChangeArrowheads="1"/>
          </p:cNvSpPr>
          <p:nvPr/>
        </p:nvSpPr>
        <p:spPr bwMode="auto">
          <a:xfrm>
            <a:off x="3635375" y="5589588"/>
            <a:ext cx="2016125" cy="646112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b="1">
                <a:latin typeface="Calibri" pitchFamily="34" charset="0"/>
              </a:rPr>
              <a:t>Centralized System Operation </a:t>
            </a:r>
          </a:p>
        </p:txBody>
      </p:sp>
      <p:graphicFrame>
        <p:nvGraphicFramePr>
          <p:cNvPr id="1028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300192" y="1268760"/>
          <a:ext cx="738187" cy="569912"/>
        </p:xfrm>
        <a:graphic>
          <a:graphicData uri="http://schemas.openxmlformats.org/presentationml/2006/ole">
            <p:oleObj spid="_x0000_s1028" name="Utklipp" r:id="rId4" imgW="6078240" imgH="4714560" progId="">
              <p:embed/>
            </p:oleObj>
          </a:graphicData>
        </a:graphic>
      </p:graphicFrame>
      <p:sp>
        <p:nvSpPr>
          <p:cNvPr id="4113" name="Text Box 1052"/>
          <p:cNvSpPr txBox="1">
            <a:spLocks noChangeArrowheads="1"/>
          </p:cNvSpPr>
          <p:nvPr/>
        </p:nvSpPr>
        <p:spPr bwMode="auto">
          <a:xfrm>
            <a:off x="7451725" y="2924175"/>
            <a:ext cx="1692275" cy="36988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b="1">
                <a:latin typeface="Calibri" pitchFamily="34" charset="0"/>
              </a:rPr>
              <a:t>Map Provider</a:t>
            </a:r>
          </a:p>
        </p:txBody>
      </p:sp>
      <p:sp>
        <p:nvSpPr>
          <p:cNvPr id="34" name="Title 5"/>
          <p:cNvSpPr txBox="1">
            <a:spLocks/>
          </p:cNvSpPr>
          <p:nvPr/>
        </p:nvSpPr>
        <p:spPr>
          <a:xfrm>
            <a:off x="685800" y="381000"/>
            <a:ext cx="8458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nb-NO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1" lang="nb-NO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SOA – Service Oriented Architecture Principles</a:t>
            </a:r>
            <a:endParaRPr kumimoji="1" lang="nb-NO" sz="2400" b="1" i="0" u="none" strike="noStrike" kern="0" cap="none" spc="0" normalizeH="0" baseline="0" noProof="0" dirty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" name="Content Placeholder 6"/>
          <p:cNvSpPr txBox="1">
            <a:spLocks/>
          </p:cNvSpPr>
          <p:nvPr/>
        </p:nvSpPr>
        <p:spPr>
          <a:xfrm>
            <a:off x="395536" y="1484784"/>
            <a:ext cx="4176464" cy="5112568"/>
          </a:xfrm>
          <a:prstGeom prst="rect">
            <a:avLst/>
          </a:prstGeom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rgbClr val="C6DE10"/>
              </a:buClr>
              <a:buSzPct val="120000"/>
              <a:buFont typeface="Arial" pitchFamily="34" charset="0"/>
              <a:buChar char="•"/>
            </a:pPr>
            <a:endParaRPr kumimoji="1" lang="en-US" sz="1800" kern="0" dirty="0" smtClean="0">
              <a:solidFill>
                <a:schemeClr val="hlink"/>
              </a:solidFill>
              <a:latin typeface="+mn-lt"/>
            </a:endParaRPr>
          </a:p>
          <a:p>
            <a:pPr marL="342900" indent="-342900" algn="l" eaLnBrk="1" hangingPunct="1">
              <a:spcBef>
                <a:spcPct val="20000"/>
              </a:spcBef>
              <a:buClr>
                <a:srgbClr val="C6DE10"/>
              </a:buClr>
              <a:buSzPct val="120000"/>
              <a:buFont typeface="Arial" pitchFamily="34" charset="0"/>
              <a:buChar char="•"/>
            </a:pPr>
            <a:r>
              <a:rPr kumimoji="1" lang="en-US" sz="1800" kern="0" dirty="0" smtClean="0">
                <a:solidFill>
                  <a:schemeClr val="hlink"/>
                </a:solidFill>
                <a:latin typeface="+mn-lt"/>
              </a:rPr>
              <a:t>The user shall experience the system as unified</a:t>
            </a:r>
            <a:endParaRPr kumimoji="1" lang="nb-NO" sz="1800" kern="0" dirty="0" smtClean="0">
              <a:solidFill>
                <a:schemeClr val="hlink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6DE10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kumimoji="1" lang="nb-NO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1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</a:t>
            </a:r>
            <a:r>
              <a:rPr kumimoji="1" lang="nb-NO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omposition </a:t>
            </a:r>
            <a:r>
              <a:rPr kumimoji="1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into logical and physical modules / components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6DE10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kumimoji="1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module is independent and essential,</a:t>
            </a:r>
            <a:endParaRPr kumimoji="1" lang="nb-NO" sz="1800" b="0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6DE10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kumimoji="1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module controls the data, which it is responsible for</a:t>
            </a:r>
            <a:endParaRPr kumimoji="1" lang="nb-NO" sz="1800" b="0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algn="l" eaLnBrk="1" hangingPunct="1">
              <a:spcBef>
                <a:spcPct val="20000"/>
              </a:spcBef>
              <a:buClr>
                <a:srgbClr val="C6DE10"/>
              </a:buClr>
              <a:buSzPct val="120000"/>
              <a:buFont typeface="Arial" pitchFamily="34" charset="0"/>
              <a:buChar char="•"/>
            </a:pPr>
            <a:r>
              <a:rPr kumimoji="1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Real property</a:t>
            </a:r>
            <a:r>
              <a:rPr kumimoji="1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may be administered by more than one module</a:t>
            </a:r>
            <a:r>
              <a:rPr kumimoji="1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using common keys</a:t>
            </a:r>
            <a:endParaRPr kumimoji="1" lang="nb-NO" sz="1600" b="0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6DE10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kumimoji="1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exchange and interoperability between the modules by services</a:t>
            </a:r>
          </a:p>
          <a:p>
            <a:pPr marL="800100" lvl="1" indent="-342900" algn="l" eaLnBrk="1" hangingPunct="1">
              <a:spcBef>
                <a:spcPct val="20000"/>
              </a:spcBef>
              <a:buClr>
                <a:srgbClr val="C6DE10"/>
              </a:buClr>
              <a:buSzPct val="120000"/>
              <a:buFont typeface="Arial" pitchFamily="34" charset="0"/>
              <a:buChar char="•"/>
            </a:pPr>
            <a:r>
              <a:rPr kumimoji="1" lang="en-US" sz="1600" kern="0" dirty="0" smtClean="0">
                <a:solidFill>
                  <a:schemeClr val="hlink"/>
                </a:solidFill>
                <a:latin typeface="+mn-lt"/>
              </a:rPr>
              <a:t>Open standards</a:t>
            </a:r>
            <a:endParaRPr kumimoji="1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6DE10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kumimoji="1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Preparing</a:t>
            </a:r>
            <a:r>
              <a:rPr kumimoji="1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Open Source Software</a:t>
            </a:r>
          </a:p>
        </p:txBody>
      </p:sp>
      <p:grpSp>
        <p:nvGrpSpPr>
          <p:cNvPr id="36" name="Group 1027"/>
          <p:cNvGrpSpPr>
            <a:grpSpLocks/>
          </p:cNvGrpSpPr>
          <p:nvPr/>
        </p:nvGrpSpPr>
        <p:grpSpPr bwMode="auto">
          <a:xfrm>
            <a:off x="4644008" y="3284984"/>
            <a:ext cx="4248472" cy="2808312"/>
            <a:chOff x="15" y="2193"/>
            <a:chExt cx="795" cy="680"/>
          </a:xfrm>
        </p:grpSpPr>
        <p:sp>
          <p:nvSpPr>
            <p:cNvPr id="38" name="Rectangle 1028"/>
            <p:cNvSpPr>
              <a:spLocks noChangeArrowheads="1"/>
            </p:cNvSpPr>
            <p:nvPr/>
          </p:nvSpPr>
          <p:spPr bwMode="auto">
            <a:xfrm>
              <a:off x="15" y="2193"/>
              <a:ext cx="672" cy="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 altLang="nn-NO" sz="100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05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10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050" b="1" dirty="0">
                <a:latin typeface="Verdana" pitchFamily="34" charset="0"/>
                <a:cs typeface="+mn-cs"/>
              </a:endParaRPr>
            </a:p>
          </p:txBody>
        </p:sp>
        <p:sp>
          <p:nvSpPr>
            <p:cNvPr id="39" name="AutoShape 1029"/>
            <p:cNvSpPr>
              <a:spLocks noChangeArrowheads="1"/>
            </p:cNvSpPr>
            <p:nvPr/>
          </p:nvSpPr>
          <p:spPr bwMode="auto">
            <a:xfrm>
              <a:off x="576" y="2592"/>
              <a:ext cx="234" cy="281"/>
            </a:xfrm>
            <a:prstGeom prst="flowChartMagneticDisk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40" name="Group 1027"/>
          <p:cNvGrpSpPr>
            <a:grpSpLocks/>
          </p:cNvGrpSpPr>
          <p:nvPr/>
        </p:nvGrpSpPr>
        <p:grpSpPr bwMode="auto">
          <a:xfrm>
            <a:off x="5004048" y="4149080"/>
            <a:ext cx="854075" cy="641350"/>
            <a:chOff x="15" y="2193"/>
            <a:chExt cx="795" cy="680"/>
          </a:xfrm>
        </p:grpSpPr>
        <p:sp>
          <p:nvSpPr>
            <p:cNvPr id="41" name="Rectangle 1028"/>
            <p:cNvSpPr>
              <a:spLocks noChangeArrowheads="1"/>
            </p:cNvSpPr>
            <p:nvPr/>
          </p:nvSpPr>
          <p:spPr bwMode="auto">
            <a:xfrm>
              <a:off x="15" y="2193"/>
              <a:ext cx="672" cy="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 altLang="nn-NO" sz="100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05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10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050" b="1" dirty="0">
                <a:latin typeface="Verdana" pitchFamily="34" charset="0"/>
                <a:cs typeface="+mn-cs"/>
              </a:endParaRPr>
            </a:p>
          </p:txBody>
        </p:sp>
        <p:sp>
          <p:nvSpPr>
            <p:cNvPr id="42" name="AutoShape 1029"/>
            <p:cNvSpPr>
              <a:spLocks noChangeArrowheads="1"/>
            </p:cNvSpPr>
            <p:nvPr/>
          </p:nvSpPr>
          <p:spPr bwMode="auto">
            <a:xfrm>
              <a:off x="576" y="2592"/>
              <a:ext cx="234" cy="281"/>
            </a:xfrm>
            <a:prstGeom prst="flowChartMagneticDisk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50" name="Group 1027"/>
          <p:cNvGrpSpPr>
            <a:grpSpLocks/>
          </p:cNvGrpSpPr>
          <p:nvPr/>
        </p:nvGrpSpPr>
        <p:grpSpPr bwMode="auto">
          <a:xfrm>
            <a:off x="7092280" y="4149080"/>
            <a:ext cx="854075" cy="641350"/>
            <a:chOff x="15" y="2193"/>
            <a:chExt cx="795" cy="680"/>
          </a:xfrm>
        </p:grpSpPr>
        <p:sp>
          <p:nvSpPr>
            <p:cNvPr id="51" name="Rectangle 1028"/>
            <p:cNvSpPr>
              <a:spLocks noChangeArrowheads="1"/>
            </p:cNvSpPr>
            <p:nvPr/>
          </p:nvSpPr>
          <p:spPr bwMode="auto">
            <a:xfrm>
              <a:off x="15" y="2193"/>
              <a:ext cx="672" cy="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nb-NO" altLang="nn-NO" sz="100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05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100" b="1" dirty="0">
                <a:latin typeface="Verdana" pitchFamily="34" charset="0"/>
                <a:cs typeface="+mn-cs"/>
              </a:endParaRPr>
            </a:p>
            <a:p>
              <a:pPr>
                <a:defRPr/>
              </a:pPr>
              <a:endParaRPr lang="nb-NO" altLang="nn-NO" sz="1050" b="1" dirty="0">
                <a:latin typeface="Verdana" pitchFamily="34" charset="0"/>
                <a:cs typeface="+mn-cs"/>
              </a:endParaRPr>
            </a:p>
          </p:txBody>
        </p:sp>
        <p:sp>
          <p:nvSpPr>
            <p:cNvPr id="52" name="AutoShape 1029"/>
            <p:cNvSpPr>
              <a:spLocks noChangeArrowheads="1"/>
            </p:cNvSpPr>
            <p:nvPr/>
          </p:nvSpPr>
          <p:spPr bwMode="auto">
            <a:xfrm>
              <a:off x="576" y="2592"/>
              <a:ext cx="234" cy="281"/>
            </a:xfrm>
            <a:prstGeom prst="flowChartMagneticDisk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sp>
        <p:nvSpPr>
          <p:cNvPr id="53" name="Line 1051"/>
          <p:cNvSpPr>
            <a:spLocks noChangeShapeType="1"/>
          </p:cNvSpPr>
          <p:nvPr/>
        </p:nvSpPr>
        <p:spPr bwMode="auto">
          <a:xfrm flipH="1">
            <a:off x="5940151" y="4365104"/>
            <a:ext cx="936104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endParaRPr lang="nb-NO"/>
          </a:p>
        </p:txBody>
      </p:sp>
      <p:sp>
        <p:nvSpPr>
          <p:cNvPr id="54" name="TextBox 53"/>
          <p:cNvSpPr txBox="1"/>
          <p:nvPr/>
        </p:nvSpPr>
        <p:spPr>
          <a:xfrm>
            <a:off x="5724128" y="3933056"/>
            <a:ext cx="1232774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chemeClr val="bg2"/>
                </a:solidFill>
              </a:rPr>
              <a:t>Web Services</a:t>
            </a:r>
            <a:endParaRPr lang="nb-NO" sz="1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animBg="1"/>
      <p:bldP spid="53" grpId="0" animBg="1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381000"/>
            <a:ext cx="8458200" cy="1143000"/>
          </a:xfrm>
        </p:spPr>
        <p:txBody>
          <a:bodyPr/>
          <a:lstStyle/>
          <a:p>
            <a:r>
              <a:rPr lang="nb-NO" sz="2400" dirty="0" smtClean="0"/>
              <a:t>..a new real property information system in </a:t>
            </a:r>
            <a:r>
              <a:rPr lang="nb-NO" sz="3600" dirty="0" smtClean="0"/>
              <a:t>ARMENIA The Main Architecture </a:t>
            </a:r>
            <a:endParaRPr lang="nb-NO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  <p:sp>
        <p:nvSpPr>
          <p:cNvPr id="37" name="Rounded Rectangular Callout 36"/>
          <p:cNvSpPr/>
          <p:nvPr/>
        </p:nvSpPr>
        <p:spPr bwMode="auto">
          <a:xfrm>
            <a:off x="6372200" y="3068960"/>
            <a:ext cx="914400" cy="612648"/>
          </a:xfrm>
          <a:prstGeom prst="wedgeRoundRectCallout">
            <a:avLst/>
          </a:prstGeom>
          <a:noFill/>
          <a:ln w="12700" cap="sq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9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66204" y="5517232"/>
            <a:ext cx="2920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ro</a:t>
            </a:r>
            <a:endParaRPr lang="nb-NO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710613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1143000"/>
          </a:xfrm>
        </p:spPr>
        <p:txBody>
          <a:bodyPr/>
          <a:lstStyle/>
          <a:p>
            <a:r>
              <a:rPr lang="nb-NO" sz="2400" dirty="0" smtClean="0"/>
              <a:t>..a new real property information system in </a:t>
            </a:r>
            <a:r>
              <a:rPr lang="nb-NO" sz="3600" dirty="0" smtClean="0"/>
              <a:t>ARMENIA SOA - EXAMPLE</a:t>
            </a:r>
            <a:endParaRPr lang="nb-NO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  <p:sp>
        <p:nvSpPr>
          <p:cNvPr id="37" name="Rounded Rectangular Callout 36"/>
          <p:cNvSpPr/>
          <p:nvPr/>
        </p:nvSpPr>
        <p:spPr bwMode="auto">
          <a:xfrm>
            <a:off x="6372200" y="3068960"/>
            <a:ext cx="914400" cy="612648"/>
          </a:xfrm>
          <a:prstGeom prst="wedgeRoundRectCallout">
            <a:avLst/>
          </a:prstGeom>
          <a:noFill/>
          <a:ln w="12700" cap="sq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9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66204" y="5517232"/>
            <a:ext cx="2920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ro</a:t>
            </a:r>
            <a:endParaRPr lang="nb-NO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731605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7544" y="404664"/>
            <a:ext cx="8458200" cy="1143000"/>
          </a:xfrm>
        </p:spPr>
        <p:txBody>
          <a:bodyPr/>
          <a:lstStyle/>
          <a:p>
            <a:r>
              <a:rPr lang="nb-NO" sz="3600" dirty="0" smtClean="0"/>
              <a:t>SOA – Service Oriented Architecture  </a:t>
            </a:r>
            <a:endParaRPr lang="nb-NO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44FC08-F83F-4F32-B428-DE91404BCD1A}" type="datetime1">
              <a:rPr lang="nb-NO" smtClean="0"/>
              <a:pPr>
                <a:defRPr/>
              </a:pPr>
              <a:t>18.11.2010</a:t>
            </a:fld>
            <a:endParaRPr lang="nb-NO"/>
          </a:p>
        </p:txBody>
      </p:sp>
      <p:sp>
        <p:nvSpPr>
          <p:cNvPr id="37" name="Rounded Rectangular Callout 36"/>
          <p:cNvSpPr/>
          <p:nvPr/>
        </p:nvSpPr>
        <p:spPr bwMode="auto">
          <a:xfrm>
            <a:off x="6372200" y="3068960"/>
            <a:ext cx="914400" cy="612648"/>
          </a:xfrm>
          <a:prstGeom prst="wedgeRoundRectCallout">
            <a:avLst/>
          </a:prstGeom>
          <a:noFill/>
          <a:ln w="12700" cap="sq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9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66204" y="5517232"/>
            <a:ext cx="2920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ro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844824"/>
            <a:ext cx="7772400" cy="3696816"/>
          </a:xfrm>
        </p:spPr>
        <p:txBody>
          <a:bodyPr/>
          <a:lstStyle/>
          <a:p>
            <a:pPr>
              <a:buNone/>
            </a:pPr>
            <a:r>
              <a:rPr lang="nb-NO" sz="2800" b="1" dirty="0" smtClean="0"/>
              <a:t>Some advantages</a:t>
            </a:r>
          </a:p>
          <a:p>
            <a:r>
              <a:rPr lang="nb-NO" dirty="0" smtClean="0"/>
              <a:t>Less complexity</a:t>
            </a:r>
          </a:p>
          <a:p>
            <a:r>
              <a:rPr lang="nb-NO" dirty="0" smtClean="0"/>
              <a:t>Standard system components can be applied for implementation</a:t>
            </a:r>
          </a:p>
          <a:p>
            <a:r>
              <a:rPr lang="nb-NO" dirty="0" smtClean="0"/>
              <a:t>Different technologies can easily operate together</a:t>
            </a:r>
          </a:p>
          <a:p>
            <a:r>
              <a:rPr lang="nb-NO" dirty="0" smtClean="0"/>
              <a:t>Data will only be registered once</a:t>
            </a:r>
          </a:p>
          <a:p>
            <a:r>
              <a:rPr lang="nb-NO" dirty="0" smtClean="0"/>
              <a:t>Welcome use of Open Software </a:t>
            </a:r>
          </a:p>
          <a:p>
            <a:r>
              <a:rPr lang="nb-NO" dirty="0" smtClean="0"/>
              <a:t>Flexibility: Change of software components without changing the whole system</a:t>
            </a:r>
          </a:p>
          <a:p>
            <a:endParaRPr lang="nb-NO" dirty="0" smtClean="0"/>
          </a:p>
          <a:p>
            <a:endParaRPr lang="nb-NO" dirty="0" smtClean="0"/>
          </a:p>
          <a:p>
            <a:pPr lvl="0"/>
            <a:endParaRPr lang="nb-NO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051720" y="5517232"/>
            <a:ext cx="4477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Thank you for your attention.</a:t>
            </a:r>
            <a:endParaRPr lang="nb-NO" sz="2400" b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GeomatikkIKT2009">
  <a:themeElements>
    <a:clrScheme name="">
      <a:dk1>
        <a:srgbClr val="000000"/>
      </a:dk1>
      <a:lt1>
        <a:srgbClr val="FFFFFF"/>
      </a:lt1>
      <a:dk2>
        <a:srgbClr val="006B84"/>
      </a:dk2>
      <a:lt2>
        <a:srgbClr val="000000"/>
      </a:lt2>
      <a:accent1>
        <a:srgbClr val="009999"/>
      </a:accent1>
      <a:accent2>
        <a:srgbClr val="FF9933"/>
      </a:accent2>
      <a:accent3>
        <a:srgbClr val="FFFFFF"/>
      </a:accent3>
      <a:accent4>
        <a:srgbClr val="000000"/>
      </a:accent4>
      <a:accent5>
        <a:srgbClr val="AACACA"/>
      </a:accent5>
      <a:accent6>
        <a:srgbClr val="E78A2D"/>
      </a:accent6>
      <a:hlink>
        <a:srgbClr val="004760"/>
      </a:hlink>
      <a:folHlink>
        <a:srgbClr val="CBCBCB"/>
      </a:folHlink>
    </a:clrScheme>
    <a:fontScheme name="GEO2006TES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GEO2006TEST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2006TEST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2006TEST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GeomatikkIKT2009</Template>
  <TotalTime>1832</TotalTime>
  <Words>534</Words>
  <Application>Microsoft Office PowerPoint</Application>
  <PresentationFormat>On-screen Show (4:3)</PresentationFormat>
  <Paragraphs>115</Paragraphs>
  <Slides>10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GeomatikkIKT2009</vt:lpstr>
      <vt:lpstr>Utklipp</vt:lpstr>
      <vt:lpstr>Slide 1</vt:lpstr>
      <vt:lpstr>Steinar Høseggen</vt:lpstr>
      <vt:lpstr>Norwegian Mapping Authority </vt:lpstr>
      <vt:lpstr>..a new real property information system in ARMENIA  </vt:lpstr>
      <vt:lpstr>..a new real property information system in ARMENIA The Vision </vt:lpstr>
      <vt:lpstr>..a new real property information system in ARMENIA The Vision </vt:lpstr>
      <vt:lpstr>Slide 7</vt:lpstr>
      <vt:lpstr>..a new real property information system in ARMENIA The Main Architecture </vt:lpstr>
      <vt:lpstr>..a new real property information system in ARMENIA SOA - EXAMPLE</vt:lpstr>
      <vt:lpstr>SOA – Service Oriented Architecture  </vt:lpstr>
    </vt:vector>
  </TitlesOfParts>
  <Manager>Magne Kippervik</Manager>
  <Company>Geomatikk 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Presentasjonsmal Geomatikk IKT AS</dc:subject>
  <dc:creator>Steinar Høseggen</dc:creator>
  <cp:lastModifiedBy>Steinar Høseggen</cp:lastModifiedBy>
  <cp:revision>80</cp:revision>
  <dcterms:created xsi:type="dcterms:W3CDTF">2009-11-18T08:13:34Z</dcterms:created>
  <dcterms:modified xsi:type="dcterms:W3CDTF">2010-11-18T17:39:16Z</dcterms:modified>
</cp:coreProperties>
</file>