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58" r:id="rId4"/>
    <p:sldId id="264" r:id="rId5"/>
    <p:sldId id="263" r:id="rId6"/>
    <p:sldId id="259" r:id="rId7"/>
    <p:sldId id="260" r:id="rId8"/>
    <p:sldId id="261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BE99B-E58C-4466-8A3D-7FC8CE207C34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C158B-BF40-4D01-9E91-D278F7D7084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C158B-BF40-4D01-9E91-D278F7D7084F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C158B-BF40-4D01-9E91-D278F7D7084F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C158B-BF40-4D01-9E91-D278F7D7084F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C158B-BF40-4D01-9E91-D278F7D7084F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C158B-BF40-4D01-9E91-D278F7D7084F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C158B-BF40-4D01-9E91-D278F7D7084F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C158B-BF40-4D01-9E91-D278F7D7084F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C158B-BF40-4D01-9E91-D278F7D7084F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C158B-BF40-4D01-9E91-D278F7D7084F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C158B-BF40-4D01-9E91-D278F7D7084F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2CB7C0-76A0-4535-913D-4245A0EF469A}" type="datetimeFigureOut">
              <a:rPr lang="en-GB" smtClean="0"/>
              <a:pPr/>
              <a:t>13/11/2010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2ADD80-6241-4471-8325-6C2E7CA3FD44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hanalap.gov.g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2076451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Ghana Land Information System(LIS): Experience and Future Plans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05400"/>
            <a:ext cx="7854696" cy="990600"/>
          </a:xfrm>
        </p:spPr>
        <p:txBody>
          <a:bodyPr/>
          <a:lstStyle/>
          <a:p>
            <a:r>
              <a:rPr lang="en-GB" dirty="0" smtClean="0"/>
              <a:t>By Rafiq Doun-Naah</a:t>
            </a:r>
          </a:p>
          <a:p>
            <a:r>
              <a:rPr lang="en-GB" dirty="0" smtClean="0"/>
              <a:t>Land Information Systems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410200"/>
            <a:ext cx="8183880" cy="62484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 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08448"/>
          </a:xfrm>
        </p:spPr>
        <p:txBody>
          <a:bodyPr>
            <a:normAutofit/>
          </a:bodyPr>
          <a:lstStyle/>
          <a:p>
            <a:r>
              <a:rPr lang="en-GB" dirty="0" smtClean="0"/>
              <a:t>Background</a:t>
            </a:r>
            <a:endParaRPr lang="en-GB" dirty="0" smtClean="0"/>
          </a:p>
          <a:p>
            <a:r>
              <a:rPr lang="en-GB" dirty="0" smtClean="0"/>
              <a:t>Experience </a:t>
            </a:r>
            <a:endParaRPr lang="en-GB" dirty="0" smtClean="0"/>
          </a:p>
          <a:p>
            <a:pPr lvl="1"/>
            <a:r>
              <a:rPr lang="en-GB" dirty="0" smtClean="0"/>
              <a:t>Development challenge</a:t>
            </a:r>
            <a:endParaRPr lang="en-GB" dirty="0" smtClean="0"/>
          </a:p>
          <a:p>
            <a:pPr lvl="1"/>
            <a:r>
              <a:rPr lang="en-GB" dirty="0" smtClean="0"/>
              <a:t>Development </a:t>
            </a:r>
            <a:r>
              <a:rPr lang="en-GB" dirty="0" smtClean="0"/>
              <a:t>experience</a:t>
            </a:r>
          </a:p>
          <a:p>
            <a:pPr lvl="1"/>
            <a:r>
              <a:rPr lang="en-GB" dirty="0" smtClean="0"/>
              <a:t>Project Management Experience</a:t>
            </a:r>
          </a:p>
          <a:p>
            <a:pPr lvl="1"/>
            <a:r>
              <a:rPr lang="en-GB" dirty="0" smtClean="0"/>
              <a:t>No consideration of t</a:t>
            </a:r>
          </a:p>
          <a:p>
            <a:r>
              <a:rPr lang="en-GB" dirty="0" smtClean="0"/>
              <a:t>Future </a:t>
            </a:r>
            <a:r>
              <a:rPr lang="en-GB" dirty="0" smtClean="0"/>
              <a:t>Plans</a:t>
            </a:r>
          </a:p>
          <a:p>
            <a:pPr lvl="1">
              <a:buNone/>
            </a:pPr>
            <a:endParaRPr lang="en-GB" dirty="0" smtClean="0"/>
          </a:p>
          <a:p>
            <a:pPr lvl="1"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General Overview of the Ghana Land Administration Project (LAP) </a:t>
            </a:r>
            <a:r>
              <a:rPr lang="en-GB" sz="2800" dirty="0" err="1" smtClean="0">
                <a:hlinkClick r:id="rId3"/>
              </a:rPr>
              <a:t>www.ghanalap.gov.gh</a:t>
            </a: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 lvl="1"/>
            <a:r>
              <a:rPr lang="en-GB" sz="2800" dirty="0" smtClean="0"/>
              <a:t>Ghana Land Problems prior to </a:t>
            </a:r>
            <a:r>
              <a:rPr lang="en-GB" sz="2800" dirty="0" smtClean="0"/>
              <a:t>1999</a:t>
            </a:r>
          </a:p>
          <a:p>
            <a:pPr lvl="2"/>
            <a:endParaRPr lang="en-GB" sz="2800" dirty="0" smtClean="0"/>
          </a:p>
          <a:p>
            <a:pPr lvl="2"/>
            <a:endParaRPr lang="en-GB" sz="2500" dirty="0" smtClean="0"/>
          </a:p>
          <a:p>
            <a:pPr lvl="1">
              <a:buNone/>
            </a:pPr>
            <a:endParaRPr lang="en-GB" sz="2800" dirty="0" smtClean="0"/>
          </a:p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 Cont’d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sz="2800" dirty="0" smtClean="0"/>
              <a:t>Ghana Land Policy to the rescue </a:t>
            </a:r>
            <a:endParaRPr lang="en-GB" sz="2800" dirty="0" smtClean="0"/>
          </a:p>
          <a:p>
            <a:pPr lvl="1"/>
            <a:endParaRPr lang="en-GB" sz="2800" dirty="0" smtClean="0"/>
          </a:p>
          <a:p>
            <a:pPr lvl="2"/>
            <a:r>
              <a:rPr lang="en-US" sz="2400" dirty="0" smtClean="0"/>
              <a:t>Formulated in </a:t>
            </a:r>
            <a:r>
              <a:rPr lang="en-US" sz="2400" dirty="0" smtClean="0"/>
              <a:t>1999 </a:t>
            </a:r>
            <a:r>
              <a:rPr lang="en-US" sz="2400" dirty="0" smtClean="0"/>
              <a:t> </a:t>
            </a:r>
            <a:r>
              <a:rPr lang="en-US" sz="2400" dirty="0" smtClean="0"/>
              <a:t>with the long-term goal of stimulating economic development, reducing poverty and promoting social stability by improving security of land tenure, simplifying the process for accessing land </a:t>
            </a:r>
            <a:r>
              <a:rPr lang="en-US" sz="2400" dirty="0" smtClean="0"/>
              <a:t>…</a:t>
            </a:r>
          </a:p>
          <a:p>
            <a:pPr lvl="2"/>
            <a:endParaRPr lang="en-GB" sz="2500" dirty="0" smtClean="0"/>
          </a:p>
          <a:p>
            <a:pPr lvl="2"/>
            <a:r>
              <a:rPr lang="en-GB" sz="2800" dirty="0" smtClean="0"/>
              <a:t>LAP implementing the policy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BACKROUND Cont’d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sz="3200" dirty="0" smtClean="0"/>
              <a:t>Detailed Exposition of Component 3</a:t>
            </a:r>
          </a:p>
          <a:p>
            <a:pPr lvl="1">
              <a:buNone/>
            </a:pPr>
            <a:endParaRPr lang="en-GB" sz="3200" dirty="0" smtClean="0"/>
          </a:p>
          <a:p>
            <a:pPr lvl="2"/>
            <a:r>
              <a:rPr lang="en-GB" sz="2800" b="1" dirty="0" smtClean="0"/>
              <a:t>Development of Cadastre and Land Information System</a:t>
            </a:r>
          </a:p>
          <a:p>
            <a:pPr lvl="2">
              <a:buNone/>
            </a:pPr>
            <a:endParaRPr lang="en-GB" sz="2800" b="1" dirty="0" smtClean="0"/>
          </a:p>
          <a:p>
            <a:pPr lvl="2"/>
            <a:r>
              <a:rPr lang="en-GB" sz="2400" dirty="0" smtClean="0"/>
              <a:t>Improvement in Geodetic Reference framework</a:t>
            </a:r>
          </a:p>
          <a:p>
            <a:pPr lvl="2"/>
            <a:r>
              <a:rPr lang="en-GB" sz="2400" dirty="0" smtClean="0"/>
              <a:t>Improvement of deeds registration system</a:t>
            </a:r>
          </a:p>
          <a:p>
            <a:pPr lvl="2"/>
            <a:r>
              <a:rPr lang="en-GB" sz="2400" dirty="0" smtClean="0"/>
              <a:t>Establishment of National Land Valuation database</a:t>
            </a:r>
          </a:p>
          <a:p>
            <a:pPr lvl="2"/>
            <a:r>
              <a:rPr lang="en-GB" sz="2400" dirty="0" smtClean="0"/>
              <a:t>Pilot systematic land titling and registration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Experience - Ghana LIS Phase 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Objectives of the Ghana LIS Phase </a:t>
            </a:r>
            <a:r>
              <a:rPr lang="en-GB" dirty="0" smtClean="0"/>
              <a:t>I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Design </a:t>
            </a:r>
            <a:r>
              <a:rPr lang="en-GB" dirty="0" smtClean="0"/>
              <a:t>and develop components that support  </a:t>
            </a:r>
            <a:r>
              <a:rPr lang="en-GB" dirty="0" smtClean="0"/>
              <a:t>Systematic Land Title </a:t>
            </a:r>
            <a:r>
              <a:rPr lang="en-GB" dirty="0" smtClean="0"/>
              <a:t>Registration Activity </a:t>
            </a:r>
            <a:r>
              <a:rPr lang="en-GB" dirty="0" smtClean="0"/>
              <a:t>of the Ghana LAP and to introduce staff to a digital working environment</a:t>
            </a:r>
          </a:p>
          <a:p>
            <a:pPr lvl="1">
              <a:buNone/>
            </a:pPr>
            <a:endParaRPr lang="en-GB" dirty="0" smtClean="0"/>
          </a:p>
          <a:p>
            <a:pPr lvl="1"/>
            <a:r>
              <a:rPr lang="en-GB" dirty="0" smtClean="0"/>
              <a:t>To prevent the continuous generation of manual records</a:t>
            </a:r>
          </a:p>
          <a:p>
            <a:pPr lvl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EXPERIENCE - Development 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286000"/>
            <a:ext cx="3143248" cy="438912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Escalated requirements (Scope creep)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Inconsistent development  Team</a:t>
            </a:r>
          </a:p>
          <a:p>
            <a:endParaRPr lang="en-GB" dirty="0" smtClean="0"/>
          </a:p>
          <a:p>
            <a:r>
              <a:rPr lang="en-GB" dirty="0" smtClean="0"/>
              <a:t>Insufficient participation of counterpart staff</a:t>
            </a:r>
            <a:endParaRPr lang="en-GB" dirty="0"/>
          </a:p>
        </p:txBody>
      </p:sp>
      <p:pic>
        <p:nvPicPr>
          <p:cNvPr id="5" name="Content Placeholder 4" descr="firstpg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733800" y="2362200"/>
            <a:ext cx="5254755" cy="4343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EXPERIENCE – </a:t>
            </a:r>
            <a:r>
              <a:rPr lang="en-GB" dirty="0" err="1" smtClean="0"/>
              <a:t>Dev’t</a:t>
            </a:r>
            <a:r>
              <a:rPr lang="en-GB" dirty="0" smtClean="0"/>
              <a:t> Lessons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81200"/>
            <a:ext cx="3429000" cy="4693920"/>
          </a:xfrm>
        </p:spPr>
        <p:txBody>
          <a:bodyPr>
            <a:normAutofit/>
          </a:bodyPr>
          <a:lstStyle/>
          <a:p>
            <a:r>
              <a:rPr lang="en-GB" dirty="0" smtClean="0"/>
              <a:t>Systems development needs comprehensive </a:t>
            </a:r>
            <a:r>
              <a:rPr lang="en-GB" dirty="0" smtClean="0"/>
              <a:t>requirements, analysis and design before development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Needs participation of technical staff</a:t>
            </a:r>
            <a:endParaRPr lang="en-GB" dirty="0"/>
          </a:p>
        </p:txBody>
      </p:sp>
      <p:pic>
        <p:nvPicPr>
          <p:cNvPr id="5" name="Content Placeholder 4" descr="wow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67200" y="2057400"/>
            <a:ext cx="4724400" cy="4343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PLANS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9600" y="1981200"/>
            <a:ext cx="3810000" cy="4389120"/>
          </a:xfrm>
        </p:spPr>
        <p:txBody>
          <a:bodyPr/>
          <a:lstStyle/>
          <a:p>
            <a:r>
              <a:rPr lang="en-US" dirty="0" smtClean="0"/>
              <a:t>To </a:t>
            </a:r>
            <a:r>
              <a:rPr lang="en-US" dirty="0" smtClean="0"/>
              <a:t>focus on the integration </a:t>
            </a:r>
            <a:r>
              <a:rPr lang="en-US" dirty="0" smtClean="0"/>
              <a:t>with other information systems and </a:t>
            </a:r>
            <a:r>
              <a:rPr lang="en-US" dirty="0" smtClean="0"/>
              <a:t>scaling up of the LIS to cover the whole country and include </a:t>
            </a:r>
            <a:r>
              <a:rPr lang="en-US" dirty="0" smtClean="0"/>
              <a:t>ALL </a:t>
            </a:r>
            <a:r>
              <a:rPr lang="en-US" dirty="0" smtClean="0"/>
              <a:t>of the processes of the relevant LSAs.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81000" y="1905000"/>
            <a:ext cx="4038600" cy="4434840"/>
          </a:xfrm>
        </p:spPr>
        <p:txBody>
          <a:bodyPr/>
          <a:lstStyle/>
          <a:p>
            <a:r>
              <a:rPr lang="en-GB" dirty="0" smtClean="0"/>
              <a:t>Design and develop a fully functional and integrated land information system based (preferably) on the SOA Architecture using Open Source Technologies and Principles.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Plans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Convert and enter existing data into the System when it is stabilized </a:t>
            </a:r>
            <a:r>
              <a:rPr lang="en-US" dirty="0" smtClean="0"/>
              <a:t>and </a:t>
            </a:r>
            <a:r>
              <a:rPr lang="en-US" dirty="0" smtClean="0"/>
              <a:t>is guaranteed </a:t>
            </a:r>
            <a:r>
              <a:rPr lang="en-US" dirty="0" smtClean="0"/>
              <a:t>to work </a:t>
            </a:r>
            <a:r>
              <a:rPr lang="en-US" dirty="0" smtClean="0"/>
              <a:t>successfully.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Develop both technical and functional human resource to operate and maintain the system.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1246</TotalTime>
  <Words>317</Words>
  <Application>Microsoft Office PowerPoint</Application>
  <PresentationFormat>On-screen Show (4:3)</PresentationFormat>
  <Paragraphs>64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Ghana Land Information System(LIS): Experience and Future Plans</vt:lpstr>
      <vt:lpstr>   </vt:lpstr>
      <vt:lpstr>BACKGROUND</vt:lpstr>
      <vt:lpstr>BACKGROUND Cont’d</vt:lpstr>
      <vt:lpstr>BACKROUND Cont’d</vt:lpstr>
      <vt:lpstr>Experience - Ghana LIS Phase I</vt:lpstr>
      <vt:lpstr>EXPERIENCE - Development Challenges</vt:lpstr>
      <vt:lpstr>EXPERIENCE – Dev’t Lessons</vt:lpstr>
      <vt:lpstr>FUTURE PLANS</vt:lpstr>
      <vt:lpstr>Future Plans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Ghana Land Information System(LIS): Experience and FuturePlans</dc:title>
  <dc:creator>rnaah</dc:creator>
  <cp:lastModifiedBy>rnaah</cp:lastModifiedBy>
  <cp:revision>76</cp:revision>
  <dcterms:created xsi:type="dcterms:W3CDTF">2010-10-24T16:47:55Z</dcterms:created>
  <dcterms:modified xsi:type="dcterms:W3CDTF">2010-11-13T09:33:05Z</dcterms:modified>
</cp:coreProperties>
</file>